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8" autoAdjust="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2D9AD-6659-4857-A161-3D54528C4DCC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8EB09-2A17-4206-B4FB-AE48BC23B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E6E4-5109-4929-83FF-594963D2E68D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5775-E389-4AEA-883C-5AF4B1144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D5E1-805E-466F-8111-57DFCB47EF24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06464-DB21-4BAA-B14A-0EF7C8E02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B37FE5-7156-481E-8F3D-378F82AFC74A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559F9C-2A86-4675-9951-1D63674C8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B47BA-F30C-48BF-BDF6-010EE42275A9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D5AC3-8A4B-43AD-A991-E426FA73D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D88C-C022-4C3B-B8E7-A5770784DAB2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5946-E6BD-41CB-8A51-E8729D29A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396E-27F3-451E-9FD0-B27E7C457C86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2ADD-04AB-4807-9A48-97C9DE7C3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666457-F457-42AB-B291-71EE90BD3716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6F3949-17E8-4666-8359-4A685DA7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1DAC-7F18-4802-9746-E5ACB109AF9E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3074-82B0-4DC4-9453-B5700AF5E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7C90C5-D4CF-4C3C-8A8B-05F44DFCF8FF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6F739C-0A14-470D-BA9F-35E58411E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AF2B02-080C-4D77-9572-E2920531182B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D54969-49A7-4324-AA8C-099C7C8D5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BB6C8E-F343-4E6E-8D50-5C462D82FC10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78041F-8A8F-4FF9-8E20-ED877C1A3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9" r:id="rId4"/>
    <p:sldLayoutId id="2147483778" r:id="rId5"/>
    <p:sldLayoutId id="2147483783" r:id="rId6"/>
    <p:sldLayoutId id="2147483777" r:id="rId7"/>
    <p:sldLayoutId id="2147483784" r:id="rId8"/>
    <p:sldLayoutId id="2147483785" r:id="rId9"/>
    <p:sldLayoutId id="2147483776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Vectors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smtClean="0"/>
              <a:t>MCV4U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Representing the Direction of a Vector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   A </a:t>
            </a:r>
            <a:r>
              <a:rPr lang="en-CA" u="sng" smtClean="0"/>
              <a:t>true bearing</a:t>
            </a:r>
            <a:r>
              <a:rPr lang="en-CA" smtClean="0"/>
              <a:t> is a compass measurement where the angle is represented as a three-digit number measured clockwise from North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	e.g. in the true bearing system,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north is 000°,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west is 270°,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east is 090°</a:t>
            </a: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3556" name="Picture 4" descr="digital-compass"/>
          <p:cNvPicPr>
            <a:picLocks noChangeAspect="1" noChangeArrowheads="1"/>
          </p:cNvPicPr>
          <p:nvPr/>
        </p:nvPicPr>
        <p:blipFill>
          <a:blip r:embed="rId2">
            <a:lum bright="-8000" contrast="14000"/>
          </a:blip>
          <a:srcRect/>
          <a:stretch>
            <a:fillRect/>
          </a:stretch>
        </p:blipFill>
        <p:spPr bwMode="auto">
          <a:xfrm>
            <a:off x="4953000" y="29718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Representing the Direction of a Vector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6200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   A </a:t>
            </a:r>
            <a:r>
              <a:rPr lang="en-CA" u="sng" smtClean="0"/>
              <a:t>quadrant bearing</a:t>
            </a:r>
            <a:r>
              <a:rPr lang="en-CA" smtClean="0"/>
              <a:t> is expressed as an angle between 0° and 90° east or west of the north-south axis and includes three components: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(i)   the direction from which it is measured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(ii)  the angle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(iii) the direction towards which it is measured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e.g. Draw a vector with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 quadrant bearing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[N 30° W]</a:t>
            </a:r>
            <a:endParaRPr lang="en-US" smtClean="0"/>
          </a:p>
          <a:p>
            <a:pPr eaLnBrk="1" hangingPunct="1"/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753100" y="51435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5257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4124325" y="33528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18" charset="0"/>
              </a:rPr>
              <a:t>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5867400" y="44958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6172200" y="4572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entury Schoolbook" pitchFamily="18" charset="0"/>
              </a:rPr>
              <a:t>30°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cap="none" smtClean="0"/>
              <a:t>VECTOR GROUPS/PAIRS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   </a:t>
            </a:r>
            <a:r>
              <a:rPr lang="en-CA" u="sng" smtClean="0"/>
              <a:t>Parallel vectors</a:t>
            </a:r>
            <a:r>
              <a:rPr lang="en-CA" smtClean="0"/>
              <a:t> have the </a:t>
            </a:r>
            <a:r>
              <a:rPr lang="en-CA" b="1" smtClean="0"/>
              <a:t>same or opposite</a:t>
            </a:r>
            <a:r>
              <a:rPr lang="en-CA" smtClean="0"/>
              <a:t> direction, </a:t>
            </a:r>
            <a:r>
              <a:rPr lang="en-CA" b="1" smtClean="0"/>
              <a:t>but not</a:t>
            </a:r>
            <a:r>
              <a:rPr lang="en-CA" smtClean="0"/>
              <a:t> necessarily the same magnitude.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</a:t>
            </a:r>
            <a:r>
              <a:rPr lang="en-CA" u="sng" smtClean="0"/>
              <a:t>Equivalent vectors</a:t>
            </a:r>
            <a:r>
              <a:rPr lang="en-CA" smtClean="0"/>
              <a:t> have the </a:t>
            </a:r>
            <a:r>
              <a:rPr lang="en-CA" b="1" smtClean="0"/>
              <a:t>same direction and magnitude</a:t>
            </a:r>
            <a:r>
              <a:rPr lang="en-CA" smtClean="0"/>
              <a:t>.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</a:t>
            </a:r>
            <a:r>
              <a:rPr lang="en-CA" u="sng" smtClean="0"/>
              <a:t>Opposite vectors</a:t>
            </a:r>
            <a:r>
              <a:rPr lang="en-CA" smtClean="0"/>
              <a:t> have the </a:t>
            </a:r>
            <a:r>
              <a:rPr lang="en-CA" b="1" smtClean="0"/>
              <a:t>same magnitude but opposite direction</a:t>
            </a:r>
            <a:r>
              <a:rPr lang="en-CA" smtClean="0"/>
              <a:t>. 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b="1" smtClean="0"/>
              <a:t>   Consider the rectangle ABCD where F is the intersection of the diagonals. </a:t>
            </a:r>
            <a:endParaRPr lang="en-US" smtClean="0"/>
          </a:p>
          <a:p>
            <a:pPr eaLnBrk="1" hangingPunct="1"/>
            <a:r>
              <a:rPr lang="en-CA" b="1" smtClean="0"/>
              <a:t>a) List all equivalent vectors.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CA" b="1" smtClean="0"/>
              <a:t> 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CA" b="1" smtClean="0"/>
              <a:t> 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CA" b="1" smtClean="0"/>
              <a:t>b) List all opposite vectors.  </a:t>
            </a: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48000"/>
            <a:ext cx="3733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scalar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vector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displacement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velocity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force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geometric vector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magnitude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true bearing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quadrant bearing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parallel vectors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equivalent vectors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b="1" dirty="0"/>
              <a:t>opposite vectors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Vectors and Scalars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A </a:t>
            </a:r>
            <a:r>
              <a:rPr lang="en-CA" u="sng" smtClean="0"/>
              <a:t>scalar</a:t>
            </a:r>
            <a:r>
              <a:rPr lang="en-CA" b="1" smtClean="0"/>
              <a:t> </a:t>
            </a:r>
            <a:r>
              <a:rPr lang="en-CA" smtClean="0"/>
              <a:t>is a quantity that describes magnitude or size only. It does not include direction. </a:t>
            </a:r>
            <a:endParaRPr lang="en-US" smtClean="0"/>
          </a:p>
          <a:p>
            <a:pPr eaLnBrk="1" hangingPunct="1"/>
            <a:r>
              <a:rPr lang="en-CA" smtClean="0"/>
              <a:t>A </a:t>
            </a:r>
            <a:r>
              <a:rPr lang="en-CA" u="sng" smtClean="0"/>
              <a:t>vector</a:t>
            </a:r>
            <a:r>
              <a:rPr lang="en-CA" smtClean="0"/>
              <a:t> is a quantity that has a magnitude and a direction. </a:t>
            </a:r>
          </a:p>
          <a:p>
            <a:pPr eaLnBrk="1" hangingPunct="1"/>
            <a:r>
              <a:rPr lang="en-US" u="sng" smtClean="0"/>
              <a:t>Force</a:t>
            </a:r>
            <a:r>
              <a:rPr lang="en-US" smtClean="0"/>
              <a:t> is a vector quantity that describes an influence that can cause an object of a given mass to move in a certain direction.</a:t>
            </a:r>
          </a:p>
          <a:p>
            <a:pPr eaLnBrk="1" hangingPunct="1"/>
            <a:r>
              <a:rPr lang="en-US" smtClean="0"/>
              <a:t>Displacement is a vector quantity that describes the position of an object.</a:t>
            </a:r>
          </a:p>
          <a:p>
            <a:pPr eaLnBrk="1" hangingPunct="1"/>
            <a:r>
              <a:rPr lang="en-US" smtClean="0"/>
              <a:t>Velocity is a quantity that has both magnitude and direction.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Vectors and Scalars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geometric vector is an arrow diagram or directed line segment that shows both magnitude and direction.</a:t>
            </a:r>
          </a:p>
          <a:p>
            <a:pPr eaLnBrk="1" hangingPunct="1"/>
            <a:r>
              <a:rPr lang="en-US" smtClean="0"/>
              <a:t>The magnitude of a vector is the length of the directed line segment. It is designated using absolute value brackets, so the magnitude of vector       is indicated by |    |.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752600" y="3886200"/>
          <a:ext cx="533400" cy="468313"/>
        </p:xfrm>
        <a:graphic>
          <a:graphicData uri="http://schemas.openxmlformats.org/presentationml/2006/ole">
            <p:oleObj spid="_x0000_s33796" name="Equation" r:id="rId3" imgW="253800" imgH="21564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495800" y="3886200"/>
          <a:ext cx="533400" cy="468313"/>
        </p:xfrm>
        <a:graphic>
          <a:graphicData uri="http://schemas.openxmlformats.org/presentationml/2006/ole">
            <p:oleObj spid="_x0000_s33797" name="Equation" r:id="rId4" imgW="2538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Vector or Scalar? 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a distance of 10 m</a:t>
            </a:r>
            <a:endParaRPr lang="en-US" smtClean="0"/>
          </a:p>
          <a:p>
            <a:pPr eaLnBrk="1" hangingPunct="1"/>
            <a:r>
              <a:rPr lang="en-CA" smtClean="0"/>
              <a:t>an acceleration of 8 m/s</a:t>
            </a:r>
            <a:r>
              <a:rPr lang="en-CA" baseline="30000" smtClean="0"/>
              <a:t>2</a:t>
            </a:r>
            <a:r>
              <a:rPr lang="en-CA" smtClean="0"/>
              <a:t> due west</a:t>
            </a:r>
            <a:endParaRPr lang="en-US" smtClean="0"/>
          </a:p>
          <a:p>
            <a:pPr eaLnBrk="1" hangingPunct="1"/>
            <a:r>
              <a:rPr lang="en-CA" smtClean="0"/>
              <a:t>a volume of 40 L</a:t>
            </a:r>
            <a:endParaRPr lang="en-US" smtClean="0"/>
          </a:p>
          <a:p>
            <a:pPr eaLnBrk="1" hangingPunct="1"/>
            <a:r>
              <a:rPr lang="en-CA" smtClean="0"/>
              <a:t>a displacement of 25 m to the right</a:t>
            </a:r>
            <a:endParaRPr lang="en-US" smtClean="0"/>
          </a:p>
          <a:p>
            <a:pPr eaLnBrk="1" hangingPunct="1"/>
            <a:r>
              <a:rPr lang="en-CA" smtClean="0"/>
              <a:t>a weight of 50 N</a:t>
            </a:r>
            <a:endParaRPr lang="en-US" smtClean="0"/>
          </a:p>
          <a:p>
            <a:pPr eaLnBrk="1" hangingPunct="1"/>
            <a:r>
              <a:rPr lang="en-CA" smtClean="0"/>
              <a:t>a mass of 5 kg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>
              <a:latin typeface="Century Schoolbook" pitchFamily="18" charset="0"/>
            </a:endParaRPr>
          </a:p>
        </p:txBody>
      </p:sp>
      <p:grpSp>
        <p:nvGrpSpPr>
          <p:cNvPr id="17410" name="Group 1"/>
          <p:cNvGrpSpPr>
            <a:grpSpLocks noChangeAspect="1"/>
          </p:cNvGrpSpPr>
          <p:nvPr/>
        </p:nvGrpSpPr>
        <p:grpSpPr bwMode="auto">
          <a:xfrm>
            <a:off x="3200400" y="2209800"/>
            <a:ext cx="3546475" cy="2341563"/>
            <a:chOff x="0" y="0"/>
            <a:chExt cx="5584" cy="3687"/>
          </a:xfrm>
        </p:grpSpPr>
        <p:sp>
          <p:nvSpPr>
            <p:cNvPr id="17414" name="AutoShape 9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584" cy="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8"/>
            <p:cNvSpPr>
              <a:spLocks noChangeShapeType="1"/>
            </p:cNvSpPr>
            <p:nvPr/>
          </p:nvSpPr>
          <p:spPr bwMode="auto">
            <a:xfrm flipH="1">
              <a:off x="488" y="366"/>
              <a:ext cx="3252" cy="2713"/>
            </a:xfrm>
            <a:prstGeom prst="line">
              <a:avLst/>
            </a:prstGeom>
            <a:noFill/>
            <a:ln w="4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7"/>
            <p:cNvSpPr>
              <a:spLocks noChangeShapeType="1"/>
            </p:cNvSpPr>
            <p:nvPr/>
          </p:nvSpPr>
          <p:spPr bwMode="auto">
            <a:xfrm>
              <a:off x="3572" y="310"/>
              <a:ext cx="168" cy="56"/>
            </a:xfrm>
            <a:prstGeom prst="line">
              <a:avLst/>
            </a:prstGeom>
            <a:noFill/>
            <a:ln w="4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6"/>
            <p:cNvSpPr>
              <a:spLocks noChangeShapeType="1"/>
            </p:cNvSpPr>
            <p:nvPr/>
          </p:nvSpPr>
          <p:spPr bwMode="auto">
            <a:xfrm>
              <a:off x="3740" y="366"/>
              <a:ext cx="1" cy="169"/>
            </a:xfrm>
            <a:prstGeom prst="line">
              <a:avLst/>
            </a:prstGeom>
            <a:noFill/>
            <a:ln w="4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Rectangle 5"/>
            <p:cNvSpPr>
              <a:spLocks noChangeArrowheads="1"/>
            </p:cNvSpPr>
            <p:nvPr/>
          </p:nvSpPr>
          <p:spPr bwMode="auto">
            <a:xfrm>
              <a:off x="1281" y="1263"/>
              <a:ext cx="49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ea typeface="Malgun Gothic"/>
                  <a:cs typeface="Malgun Gothic"/>
                </a:rPr>
                <a:t>5 km</a:t>
              </a:r>
              <a:endParaRPr lang="en-US"/>
            </a:p>
          </p:txBody>
        </p:sp>
        <p:sp>
          <p:nvSpPr>
            <p:cNvPr id="17419" name="Rectangle 4"/>
            <p:cNvSpPr>
              <a:spLocks noChangeArrowheads="1"/>
            </p:cNvSpPr>
            <p:nvPr/>
          </p:nvSpPr>
          <p:spPr bwMode="auto">
            <a:xfrm>
              <a:off x="3363" y="169"/>
              <a:ext cx="147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ea typeface="Malgun Gothic"/>
                  <a:cs typeface="Malgun Gothic"/>
                </a:rPr>
                <a:t>B</a:t>
              </a:r>
              <a:endParaRPr lang="en-US"/>
            </a:p>
          </p:txBody>
        </p:sp>
        <p:sp>
          <p:nvSpPr>
            <p:cNvPr id="17420" name="Rectangle 3"/>
            <p:cNvSpPr>
              <a:spLocks noChangeArrowheads="1"/>
            </p:cNvSpPr>
            <p:nvPr/>
          </p:nvSpPr>
          <p:spPr bwMode="auto">
            <a:xfrm>
              <a:off x="195" y="2784"/>
              <a:ext cx="147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ea typeface="Malgun Gothic"/>
                  <a:cs typeface="Malgun Gothic"/>
                </a:rPr>
                <a:t>A</a:t>
              </a:r>
              <a:endParaRPr lang="en-US"/>
            </a:p>
          </p:txBody>
        </p:sp>
        <p:sp>
          <p:nvSpPr>
            <p:cNvPr id="17421" name="Rectangle 2"/>
            <p:cNvSpPr>
              <a:spLocks noChangeArrowheads="1"/>
            </p:cNvSpPr>
            <p:nvPr/>
          </p:nvSpPr>
          <p:spPr bwMode="auto">
            <a:xfrm>
              <a:off x="973" y="2797"/>
              <a:ext cx="345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CA" sz="1100">
                  <a:latin typeface="Calibri" pitchFamily="34" charset="0"/>
                  <a:ea typeface="Malgun Gothic"/>
                  <a:cs typeface="Times New Roman" pitchFamily="18" charset="0"/>
                </a:rPr>
                <a:t>30 </a:t>
              </a:r>
              <a:r>
                <a:rPr lang="en-CA" sz="1100">
                  <a:latin typeface="Times New Roman" pitchFamily="18" charset="0"/>
                  <a:ea typeface="Malgun Gothic"/>
                  <a:cs typeface="Times New Roman" pitchFamily="18" charset="0"/>
                </a:rPr>
                <a:t>°</a:t>
              </a:r>
              <a:endParaRPr lang="en-CA">
                <a:ea typeface="Malgun Gothic"/>
                <a:cs typeface="Times New Roman" pitchFamily="18" charset="0"/>
              </a:endParaRPr>
            </a:p>
          </p:txBody>
        </p:sp>
      </p:grpSp>
      <p:sp>
        <p:nvSpPr>
          <p:cNvPr id="17411" name="Rectangle 15"/>
          <p:cNvSpPr>
            <a:spLocks noChangeArrowheads="1"/>
          </p:cNvSpPr>
          <p:nvPr/>
        </p:nvSpPr>
        <p:spPr bwMode="auto">
          <a:xfrm>
            <a:off x="3505200" y="4114800"/>
            <a:ext cx="230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spcAft>
                <a:spcPts val="1000"/>
              </a:spcAft>
            </a:pPr>
            <a:r>
              <a:rPr lang="en-US" altLang="ko-KR" sz="1100">
                <a:latin typeface="Times New Roman" pitchFamily="18" charset="0"/>
                <a:ea typeface="Malgun Gothic"/>
                <a:cs typeface="Malgun Gothic"/>
              </a:rPr>
              <a:t>------------------------------------------------------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Representing Vectors</a:t>
            </a:r>
            <a:endParaRPr lang="en-US" dirty="0"/>
          </a:p>
        </p:txBody>
      </p:sp>
      <p:sp>
        <p:nvSpPr>
          <p:cNvPr id="17413" name="Content Placeholder 1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Geometric vectors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Representing Vectors</a:t>
            </a:r>
            <a:endParaRPr lang="en-US" dirty="0"/>
          </a:p>
        </p:txBody>
      </p:sp>
      <p:sp>
        <p:nvSpPr>
          <p:cNvPr id="204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In symbols, ending the endpoints of the arrow: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lvl="1" eaLnBrk="1" hangingPunct="1"/>
            <a:r>
              <a:rPr lang="en-CA" smtClean="0"/>
              <a:t>Point A is the initial point, or “tail”</a:t>
            </a:r>
            <a:endParaRPr lang="en-US" sz="2400" smtClean="0"/>
          </a:p>
          <a:p>
            <a:pPr lvl="1" eaLnBrk="1" hangingPunct="1"/>
            <a:r>
              <a:rPr lang="en-CA" smtClean="0"/>
              <a:t>Point B is the terminal point, or “tip”</a:t>
            </a:r>
            <a:endParaRPr lang="en-US" sz="2400" smtClean="0"/>
          </a:p>
          <a:p>
            <a:pPr eaLnBrk="1" hangingPunct="1"/>
            <a:endParaRPr lang="en-US" smtClean="0"/>
          </a:p>
        </p:txBody>
      </p:sp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>
              <a:latin typeface="Century Schoolbook" pitchFamily="18" charset="0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733800" y="2514600"/>
          <a:ext cx="1066800" cy="938213"/>
        </p:xfrm>
        <a:graphic>
          <a:graphicData uri="http://schemas.openxmlformats.org/presentationml/2006/ole">
            <p:oleObj spid="_x0000_s20485" name="Equation" r:id="rId3" imgW="2538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Representing Vectors</a:t>
            </a:r>
            <a:endParaRPr lang="en-US" dirty="0"/>
          </a:p>
        </p:txBody>
      </p:sp>
      <p:sp>
        <p:nvSpPr>
          <p:cNvPr id="2151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 symbols, using a single letter, such as: </a:t>
            </a:r>
          </a:p>
        </p:txBody>
      </p:sp>
      <p:sp>
        <p:nvSpPr>
          <p:cNvPr id="21517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151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581400" y="2819400"/>
          <a:ext cx="1468438" cy="1981200"/>
        </p:xfrm>
        <a:graphic>
          <a:graphicData uri="http://schemas.openxmlformats.org/presentationml/2006/ole">
            <p:oleObj spid="_x0000_s21514" name="Equation" r:id="rId3" imgW="114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Representing the Direction of a Vector</a:t>
            </a:r>
            <a:endParaRPr lang="en-US" dirty="0"/>
          </a:p>
        </p:txBody>
      </p:sp>
      <p:sp>
        <p:nvSpPr>
          <p:cNvPr id="2254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   as an angle, measured counter-clockwise from a horizontal line</a:t>
            </a:r>
            <a:endParaRPr lang="en-US" smtClean="0"/>
          </a:p>
          <a:p>
            <a:pPr eaLnBrk="1" hangingPunct="1"/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46482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524000" y="3352800"/>
            <a:ext cx="5029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3" name="TextBox 9"/>
          <p:cNvSpPr txBox="1">
            <a:spLocks noChangeArrowheads="1"/>
          </p:cNvSpPr>
          <p:nvPr/>
        </p:nvSpPr>
        <p:spPr bwMode="auto">
          <a:xfrm>
            <a:off x="2514600" y="4343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entury Schoolbook" pitchFamily="18" charset="0"/>
              </a:rPr>
              <a:t>30°</a:t>
            </a: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429000" y="3048000"/>
          <a:ext cx="819150" cy="1104900"/>
        </p:xfrm>
        <a:graphic>
          <a:graphicData uri="http://schemas.openxmlformats.org/presentationml/2006/ole">
            <p:oleObj spid="_x0000_s22538" name="Equation" r:id="rId3" imgW="114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407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Century Schoolbook</vt:lpstr>
      <vt:lpstr>Wingdings</vt:lpstr>
      <vt:lpstr>Wingdings 2</vt:lpstr>
      <vt:lpstr>Calibri</vt:lpstr>
      <vt:lpstr>Malgun Gothic</vt:lpstr>
      <vt:lpstr>Times New Roman</vt:lpstr>
      <vt:lpstr>Oriel</vt:lpstr>
      <vt:lpstr>Oriel</vt:lpstr>
      <vt:lpstr>Oriel</vt:lpstr>
      <vt:lpstr>Oriel</vt:lpstr>
      <vt:lpstr>Oriel</vt:lpstr>
      <vt:lpstr>Oriel</vt:lpstr>
      <vt:lpstr>Oriel</vt:lpstr>
      <vt:lpstr>Equation</vt:lpstr>
      <vt:lpstr>INTRODUCTION TO VECTORS</vt:lpstr>
      <vt:lpstr>KEY TERMS</vt:lpstr>
      <vt:lpstr>VECTORS AND SCALARS</vt:lpstr>
      <vt:lpstr>VECTORS AND SCALARS</vt:lpstr>
      <vt:lpstr>VECTOR OR SCALAR? </vt:lpstr>
      <vt:lpstr>REPRESENTING VECTORS</vt:lpstr>
      <vt:lpstr>REPRESENTING VECTORS</vt:lpstr>
      <vt:lpstr>REPRESENTING VECTORS</vt:lpstr>
      <vt:lpstr>REPRESENTING THE DIRECTION OF A VECTOR</vt:lpstr>
      <vt:lpstr>REPRESENTING THE DIRECTION OF A VECTOR</vt:lpstr>
      <vt:lpstr>REPRESENTING THE DIRECTION OF A VECTOR</vt:lpstr>
      <vt:lpstr>VECTOR GROUPS/PAIRS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Vectors</dc:title>
  <dc:creator>Professor3</dc:creator>
  <cp:lastModifiedBy>User</cp:lastModifiedBy>
  <cp:revision>5</cp:revision>
  <dcterms:created xsi:type="dcterms:W3CDTF">2009-12-15T05:32:22Z</dcterms:created>
  <dcterms:modified xsi:type="dcterms:W3CDTF">2012-05-08T21:54:58Z</dcterms:modified>
</cp:coreProperties>
</file>